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  <p:embeddedFont>
      <p:font typeface="Sitka Display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8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5583-4D28-E927-6BE1-240DDC2D9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BD2E-7489-07F2-AECA-11A52B921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987C9-E7E3-2D00-E9AF-DCCA3B56D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The key strengths of each brand in the luxury car market cater to diverse customer preferences, meeting the unique needs of different segments.
• While the brands demonstrate strong capabilities, there are also areas with potential for enhancement that could further improve the customer experience.
• The luxury car market is undergoing significant evolution driven by technological advancements and changing consumer demands. It's important to stay attuned to these market trends.
• In addition to the strengths and weaknesses identified, the analysis also uncovered several opportunities for the brands to capitalize on and strengthen their competitive positioning.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1C9D3-DAC6-A23A-E67F-D86DB7322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28F2-C740-2258-43A2-A044D44A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E45F4-D246-36A3-1A30-20050C1D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F252E-70CF-CBCA-3ADC-EE37B8DF3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69CDD-37B7-0FC4-7316-D053C82D3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The key strengths of each brand in the luxury car market cater to diverse customer preferences, meeting the unique needs of different segments.
• While the brands demonstrate strong capabilities, there are also areas with potential for enhancement that could further improve the customer experience.
• The luxury car market is undergoing significant evolution driven by technological advancements and changing consumer demands. It's important to stay attuned to these market trends.
• In addition to the strengths and weaknesses identified, the analysis also uncovered several opportunities for the brands to capitalize on and strengthen their competitive positioning.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B9876-9120-D661-FF01-C0ED6389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87A8AA0-B213-DD08-541D-3D66D9F44C3F}"/>
              </a:ext>
            </a:extLst>
          </p:cNvPr>
          <p:cNvSpPr/>
          <p:nvPr/>
        </p:nvSpPr>
        <p:spPr>
          <a:xfrm>
            <a:off x="1224677" y="804877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</a:rPr>
              <a:t>Garvin’s Eight Dimensions of Quality</a:t>
            </a:r>
            <a:endParaRPr lang="en-US" sz="41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913EC14-B659-EA90-18E9-88415A9696A5}"/>
              </a:ext>
            </a:extLst>
          </p:cNvPr>
          <p:cNvSpPr/>
          <p:nvPr/>
        </p:nvSpPr>
        <p:spPr>
          <a:xfrm>
            <a:off x="2743873" y="2826915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</a:rPr>
              <a:t>Team Dynamics – D6</a:t>
            </a:r>
            <a:endParaRPr lang="en-US" sz="4000" dirty="0">
              <a:latin typeface="Sitka Display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0121577-24C5-81D2-CC91-5FB0C1D9E56E}"/>
              </a:ext>
            </a:extLst>
          </p:cNvPr>
          <p:cNvSpPr/>
          <p:nvPr/>
        </p:nvSpPr>
        <p:spPr>
          <a:xfrm>
            <a:off x="3384704" y="3780751"/>
            <a:ext cx="3669863" cy="2846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Presented By: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Surya Kiran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Biswanath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Vikyath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Lasya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Diksha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333F7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Open Sans" pitchFamily="34" charset="-120"/>
              </a:rPr>
              <a:t>Percy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DD4BBD2-2536-7FFA-4357-FB9500610A31}"/>
              </a:ext>
            </a:extLst>
          </p:cNvPr>
          <p:cNvSpPr/>
          <p:nvPr/>
        </p:nvSpPr>
        <p:spPr>
          <a:xfrm>
            <a:off x="6229350" y="5828705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>
              <a:latin typeface="Sitka Display" pitchFamily="2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5B99434-219B-41B8-34ED-98C3537E5FE5}"/>
              </a:ext>
            </a:extLst>
          </p:cNvPr>
          <p:cNvSpPr/>
          <p:nvPr/>
        </p:nvSpPr>
        <p:spPr>
          <a:xfrm>
            <a:off x="6229350" y="6287691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8406EAC-99AC-29BD-FCC0-745DB9C41F66}"/>
              </a:ext>
            </a:extLst>
          </p:cNvPr>
          <p:cNvSpPr/>
          <p:nvPr/>
        </p:nvSpPr>
        <p:spPr>
          <a:xfrm>
            <a:off x="10217587" y="6287691"/>
            <a:ext cx="36698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E817D-522A-5080-5D26-CE794E54D161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C2AA59-7470-B4CB-6A2E-E9BAE4F4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71" y="0"/>
            <a:ext cx="4702629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24509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1101-F5AB-F080-BC7B-42149BD7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21C9B5-5F3F-4EB1-0AE5-0D8A14D7C28E}"/>
              </a:ext>
            </a:extLst>
          </p:cNvPr>
          <p:cNvSpPr/>
          <p:nvPr/>
        </p:nvSpPr>
        <p:spPr>
          <a:xfrm>
            <a:off x="6505968" y="3581396"/>
            <a:ext cx="8655010" cy="764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</a:rPr>
              <a:t>THANK YOUU!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870492-AAF8-30CC-B516-6789A431CD18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7DC96-5E79-BB54-BDAF-109B01E2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30723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48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841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Luxury Car Brand Comparison: Using Garvin's Eight Dimensions of Quality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512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competitive landscape of the luxury car market by analyzing eight key dimensions of quality, based on David Garvin's framework.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491B2-F3D0-75CB-9ED1-B449D517DFEB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Introduction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to the Luxury Car Market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3275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Premium </a:t>
            </a: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Features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Luxury car brands are known for their superior comfort, performance, and technology, catering to discerning buyers.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Key Players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Leading brands include BMW, Mercedes-Benz, Audi, each with distinct strengths and target audiences.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D95F6-DC8F-F7C1-2D6D-BCBEEF87DA70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AE9CE-15CD-7A12-5789-400B920B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902" y="25914"/>
            <a:ext cx="4319194" cy="4319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2333"/>
            <a:ext cx="1182719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Garvin's</a:t>
            </a: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Eight Dimensions of Quality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1871901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0586" y="1949768"/>
            <a:ext cx="16216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03509" y="18719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Performance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03509" y="2321362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 power, acceleration, handling, and braking efficiency.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9142" y="1871901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22845" y="1949768"/>
            <a:ext cx="26039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8094821" y="18719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Features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094821" y="2321362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safety systems, infotainment features, and luxury amenities.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7829" y="3428643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30818" y="3506510"/>
            <a:ext cx="26169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03509" y="342864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Reliability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03509" y="3878104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performance, low maintenance requirements, and infrequent breakdowns.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9142" y="3428643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18797" y="3506510"/>
            <a:ext cx="26848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8094821" y="342864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Conformance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094821" y="3878104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 of manufacturing, adherence to design specifications, and consistent quality.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7829" y="4985385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35819" y="5063252"/>
            <a:ext cx="25169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03509" y="498538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Durability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03509" y="5434846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Resistance to wear and tear, longevity of components, and resilience over time.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9142" y="4985385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19392" y="5063252"/>
            <a:ext cx="2672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094821" y="498538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Serviceability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094821" y="5434846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Ease of repair, availability of parts, and promptness of service.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7829" y="6542127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4272" y="6619994"/>
            <a:ext cx="23491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</a:t>
            </a:r>
            <a:endParaRPr lang="en-US" sz="2450" dirty="0"/>
          </a:p>
        </p:txBody>
      </p:sp>
      <p:sp>
        <p:nvSpPr>
          <p:cNvPr id="29" name="Text 27"/>
          <p:cNvSpPr/>
          <p:nvPr/>
        </p:nvSpPr>
        <p:spPr>
          <a:xfrm>
            <a:off x="1403509" y="654212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Aesthetics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403509" y="6991588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Exterior and interior design, visual appeal, and overall attractiveness.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419142" y="6542127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513915" y="6619994"/>
            <a:ext cx="27824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</a:t>
            </a:r>
            <a:endParaRPr lang="en-US" sz="2450" dirty="0"/>
          </a:p>
        </p:txBody>
      </p:sp>
      <p:sp>
        <p:nvSpPr>
          <p:cNvPr id="33" name="Text 31"/>
          <p:cNvSpPr/>
          <p:nvPr/>
        </p:nvSpPr>
        <p:spPr>
          <a:xfrm>
            <a:off x="8094821" y="6542127"/>
            <a:ext cx="285726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Perceived Quality</a:t>
            </a:r>
            <a:endParaRPr lang="en-US" sz="2000" dirty="0">
              <a:latin typeface="Sitka Display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094821" y="6991588"/>
            <a:ext cx="580775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Brand reputation, customer perception, and perceived value for money.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0E19BE-0C3A-0891-5911-27C3FA5C0D50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4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098" y="2579846"/>
            <a:ext cx="11716822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Evaluation</a:t>
            </a: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Matrix and Scoring Methodology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2098" y="3362206"/>
            <a:ext cx="13446204" cy="4414004"/>
          </a:xfrm>
          <a:prstGeom prst="roundRect">
            <a:avLst>
              <a:gd name="adj" fmla="val 16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9718" y="3369826"/>
            <a:ext cx="13430964" cy="4887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69025" y="3478887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130516" y="3478887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BMW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8198" y="3478887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Mercedes-Benz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845879" y="3478887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9718" y="3858578"/>
            <a:ext cx="13430964" cy="4887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769025" y="3967639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130516" y="3967639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8198" y="3967639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845879" y="3967639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99718" y="4347329"/>
            <a:ext cx="13430964" cy="4887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3"/>
          <p:cNvSpPr/>
          <p:nvPr/>
        </p:nvSpPr>
        <p:spPr>
          <a:xfrm>
            <a:off x="769025" y="4456390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130516" y="4456390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8198" y="4456390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845879" y="4456390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99718" y="4836081"/>
            <a:ext cx="13430964" cy="4887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 18"/>
          <p:cNvSpPr/>
          <p:nvPr/>
        </p:nvSpPr>
        <p:spPr>
          <a:xfrm>
            <a:off x="769025" y="4945142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Reliability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130516" y="4945142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8198" y="4945142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845879" y="4945142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599718" y="5324832"/>
            <a:ext cx="13430964" cy="4887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6" name="Text 23"/>
          <p:cNvSpPr/>
          <p:nvPr/>
        </p:nvSpPr>
        <p:spPr>
          <a:xfrm>
            <a:off x="769025" y="5433893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Conformance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130516" y="5433893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488198" y="5433893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845879" y="5433893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599718" y="5813584"/>
            <a:ext cx="13430964" cy="4887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69025" y="5922645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Durability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130516" y="5922645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488198" y="5922645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0845879" y="5922645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599718" y="6302335"/>
            <a:ext cx="13430964" cy="4887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6" name="Text 33"/>
          <p:cNvSpPr/>
          <p:nvPr/>
        </p:nvSpPr>
        <p:spPr>
          <a:xfrm>
            <a:off x="769025" y="6411397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Serviceability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4130516" y="6411397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488198" y="6411397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10845879" y="6411397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599718" y="6791087"/>
            <a:ext cx="13430964" cy="4887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769025" y="6900148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Aesthetics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4130516" y="6900148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7488198" y="6900148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10845879" y="6900148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45" name="Shape 42"/>
          <p:cNvSpPr/>
          <p:nvPr/>
        </p:nvSpPr>
        <p:spPr>
          <a:xfrm>
            <a:off x="599718" y="7279838"/>
            <a:ext cx="13430964" cy="4887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769025" y="7388900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Perceived Quality</a:t>
            </a:r>
            <a:endParaRPr lang="en-US" sz="1300" dirty="0"/>
          </a:p>
        </p:txBody>
      </p:sp>
      <p:sp>
        <p:nvSpPr>
          <p:cNvPr id="47" name="Text 44"/>
          <p:cNvSpPr/>
          <p:nvPr/>
        </p:nvSpPr>
        <p:spPr>
          <a:xfrm>
            <a:off x="4130516" y="7388900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48" name="Text 45"/>
          <p:cNvSpPr/>
          <p:nvPr/>
        </p:nvSpPr>
        <p:spPr>
          <a:xfrm>
            <a:off x="7488198" y="7388900"/>
            <a:ext cx="301192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300" dirty="0"/>
          </a:p>
        </p:txBody>
      </p:sp>
      <p:sp>
        <p:nvSpPr>
          <p:cNvPr id="49" name="Text 46"/>
          <p:cNvSpPr/>
          <p:nvPr/>
        </p:nvSpPr>
        <p:spPr>
          <a:xfrm>
            <a:off x="10845879" y="7388900"/>
            <a:ext cx="301573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</a:t>
            </a:r>
            <a:endParaRPr lang="en-US" sz="13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0096A73-4EA4-A1A3-07FC-18C059B7BA6F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13047" y="377672"/>
            <a:ext cx="11464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Brand Analysis and Comparison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37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High Performer: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Mercedes-Benz S-Class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chemeClr val="accent1">
                    <a:lumMod val="50000"/>
                  </a:schemeClr>
                </a:solidFill>
                <a:latin typeface="Sitka Display" pitchFamily="2" charset="0"/>
              </a:rPr>
              <a:t>(Score: 39.5/40)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07977" y="1714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Moderate Performer: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BMW 7-Series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GB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(Score: 38.5/40)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194507" y="35809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Excellent performance, luxurious features, good reliability    - </a:t>
            </a: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Weaknesses: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conformance, less advanced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1532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Low Performer: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Audi A8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(Score: 37.5/40)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33646" y="31220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Luxurious features, good conformance   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Weaknesses: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performance, less advanced features, lower reliability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E7F66-CC44-DA17-69CC-C2BC4F798C04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A3B403D-E853-3455-24F9-E19A9D1E0798}"/>
              </a:ext>
            </a:extLst>
          </p:cNvPr>
          <p:cNvSpPr/>
          <p:nvPr/>
        </p:nvSpPr>
        <p:spPr>
          <a:xfrm>
            <a:off x="675456" y="324020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Exceptional performance, luxurious features, high reliability, excellent conformance   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Weaknesses: </a:t>
            </a:r>
            <a:r>
              <a:rPr lang="en-GB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None significant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014E9F-5705-A70E-8EFB-2ECAD8CC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16133" y="2505158"/>
            <a:ext cx="321928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9350" y="923211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Discussion</a:t>
            </a: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of Key Findings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568178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31100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Strengths</a:t>
            </a:r>
            <a:endParaRPr lang="en-US" sz="2050" dirty="0">
              <a:latin typeface="Sitka Display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29350" y="3769995"/>
            <a:ext cx="36698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brand's unique strengths cater to diverse customer preferences.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587" y="2568178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31100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Weaknesses</a:t>
            </a:r>
            <a:endParaRPr lang="en-US" sz="2050" dirty="0">
              <a:latin typeface="Sitka Display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17587" y="3769995"/>
            <a:ext cx="36698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Brands show potential for enhancement in specific areas.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5085874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828705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Trends</a:t>
            </a:r>
            <a:endParaRPr lang="en-US" sz="2050" dirty="0">
              <a:latin typeface="Sitka Display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29350" y="6287691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luxury car market is evolving due to technological advancements and changing consumer needs.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10217587" y="5742644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Opportunity</a:t>
            </a:r>
            <a:endParaRPr lang="en-US" sz="2050" dirty="0">
              <a:latin typeface="Sitka Displa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73353-D7E8-7160-15F5-A3046FFDD53F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B55B40E6-0FBD-9D12-25F9-FE094427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281" y="4972943"/>
            <a:ext cx="530662" cy="530662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56684E3E-6A89-14F3-5DCA-07F7F06B7D5A}"/>
              </a:ext>
            </a:extLst>
          </p:cNvPr>
          <p:cNvSpPr/>
          <p:nvPr/>
        </p:nvSpPr>
        <p:spPr>
          <a:xfrm>
            <a:off x="10200281" y="6287691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GB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growing demand for EVs allows luxury carmakers to innovate and lead in the premium EV segment.</a:t>
            </a:r>
            <a:endParaRPr lang="en-US" sz="165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7930820-C892-B583-4FBA-89197F3D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A891E18-1D30-A6BA-52F1-FF75E15BB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9A04D3D-4FE0-03F9-45F1-1DCDDB47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0133"/>
            <a:ext cx="5375238" cy="784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081EA0-02B9-47FD-72C4-49EA951F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3072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896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Strengths and Weaknesses</a:t>
            </a:r>
            <a:endParaRPr lang="en-US" sz="4450" dirty="0">
              <a:latin typeface="Sitka Display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BMW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performance, innovative technology, and sleek design. Less comfortable than rivals.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Mercedes-Benz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Luxury, comfort, and safety are strengths. Performance can lag behind competitors.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Audi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Well-rounded package, but reliability can be inconsistent.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55DE05-B601-26E9-CFFF-7F65E84045F5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816531"/>
            <a:ext cx="10330220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Conclusion and Recommendations</a:t>
            </a:r>
            <a:endParaRPr lang="en-US" sz="3700" dirty="0">
              <a:latin typeface="Sitka Display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26" y="1784390"/>
            <a:ext cx="1317546" cy="1087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6562" y="2274332"/>
            <a:ext cx="12275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35604" y="1973223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Identify Needs</a:t>
            </a:r>
            <a:endParaRPr lang="en-US" sz="1850" dirty="0">
              <a:latin typeface="Sitka Displ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35604" y="2381488"/>
            <a:ext cx="492144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your individual preferences and requirements.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3920" y="2886432"/>
            <a:ext cx="9228415" cy="11430"/>
          </a:xfrm>
          <a:prstGeom prst="roundRect">
            <a:avLst>
              <a:gd name="adj" fmla="val 693996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53" y="2919532"/>
            <a:ext cx="2635091" cy="10879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9415" y="3274695"/>
            <a:ext cx="19704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94377" y="3108365"/>
            <a:ext cx="2548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Research Brands</a:t>
            </a:r>
            <a:endParaRPr lang="en-US" sz="1850" dirty="0">
              <a:latin typeface="Sitka Display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494377" y="3516630"/>
            <a:ext cx="538841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Thoroughly evaluate each brand's strengths and weaknesses.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2693" y="4021574"/>
            <a:ext cx="8569643" cy="11430"/>
          </a:xfrm>
          <a:prstGeom prst="roundRect">
            <a:avLst>
              <a:gd name="adj" fmla="val 693996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4054673"/>
            <a:ext cx="3952637" cy="10879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8938" y="4409837"/>
            <a:ext cx="19800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3150" y="4243507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Test Drive</a:t>
            </a:r>
            <a:endParaRPr lang="en-US" sz="1850" dirty="0">
              <a:latin typeface="Sitka Display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153150" y="4651772"/>
            <a:ext cx="486751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driving dynamics and comfort firsthand.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1466" y="5156716"/>
            <a:ext cx="7910870" cy="11430"/>
          </a:xfrm>
          <a:prstGeom prst="roundRect">
            <a:avLst>
              <a:gd name="adj" fmla="val 693996"/>
            </a:avLst>
          </a:prstGeom>
          <a:solidFill>
            <a:srgbClr val="BCDBD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07" y="5189815"/>
            <a:ext cx="5270182" cy="10879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6319" y="5544979"/>
            <a:ext cx="203240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1923" y="5378648"/>
            <a:ext cx="236362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Compare Prices</a:t>
            </a:r>
            <a:endParaRPr lang="en-US" sz="1850" dirty="0">
              <a:latin typeface="Sitka Display" pitchFamily="2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811923" y="5786914"/>
            <a:ext cx="662547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the total cost of ownership, including maintenance and insurance.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70238" y="6291858"/>
            <a:ext cx="7252097" cy="11430"/>
          </a:xfrm>
          <a:prstGeom prst="roundRect">
            <a:avLst>
              <a:gd name="adj" fmla="val 693996"/>
            </a:avLst>
          </a:prstGeom>
          <a:solidFill>
            <a:srgbClr val="BCDBD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34" y="6324957"/>
            <a:ext cx="6587728" cy="108799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2748" y="6680121"/>
            <a:ext cx="190500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0696" y="6513790"/>
            <a:ext cx="358104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itka Display" pitchFamily="2" charset="0"/>
                <a:ea typeface="Unbounded Bold" pitchFamily="34" charset="-122"/>
                <a:cs typeface="Unbounded Bold" pitchFamily="34" charset="-120"/>
              </a:rPr>
              <a:t>Make Informed Decision</a:t>
            </a:r>
            <a:endParaRPr lang="en-US" sz="1850" dirty="0">
              <a:latin typeface="Sitka Display" pitchFamily="2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7470696" y="6922056"/>
            <a:ext cx="546234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the brand that best aligns with your needs and values.</a:t>
            </a:r>
            <a:endParaRPr lang="en-US" sz="14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8ECE2-13AB-BC0B-4F98-D54A547FE46F}"/>
              </a:ext>
            </a:extLst>
          </p:cNvPr>
          <p:cNvSpPr/>
          <p:nvPr/>
        </p:nvSpPr>
        <p:spPr>
          <a:xfrm>
            <a:off x="12769327" y="7842325"/>
            <a:ext cx="1785769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764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</vt:lpstr>
      <vt:lpstr>Sitka Display</vt:lpstr>
      <vt:lpstr>Arial</vt:lpstr>
      <vt:lpstr>MS PGothic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Vikyath V</cp:lastModifiedBy>
  <cp:revision>6</cp:revision>
  <dcterms:created xsi:type="dcterms:W3CDTF">2024-12-19T15:10:52Z</dcterms:created>
  <dcterms:modified xsi:type="dcterms:W3CDTF">2025-06-08T09:06:38Z</dcterms:modified>
</cp:coreProperties>
</file>